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81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9" r:id="rId24"/>
    <p:sldId id="276" r:id="rId25"/>
    <p:sldId id="277" r:id="rId26"/>
    <p:sldId id="282" r:id="rId27"/>
    <p:sldId id="27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2" y="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3E1F3-7749-44E8-A9B9-55870A09911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46CC6-8ADD-436F-B3A3-CB7D8641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21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46CC6-8ADD-436F-B3A3-CB7D864156C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508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46CC6-8ADD-436F-B3A3-CB7D864156CD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44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A715A9E-2D2D-44DF-AFBD-EF54DD880150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images.yandex.ru/yandsearch?text=%D0%92%D0%BE%D0%B4%D0%BE%D0%BE%D1%82%D0%BB%D0%B8%D0%B2%20%D0%B2%20%D0%B3%D1%80%D1%83%D0%BD%D1%82%D0%B5&amp;fp=0&amp;pos=13&amp;uinfo=ww-1349-wh-643-fw-1124-fh-448-pd-1&amp;rpt=simage&amp;img_url=http://cs4229.userapi.com/u76432479/-14/x_a8057bf6.jpg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hyperlink" Target="http://images.yandex.ru/yandsearch?text=%D0%92%D0%BE%D0%B4%D0%BE%D0%BE%D1%82%D0%BB%D0%B8%D0%B2%20%D0%B2%20%D0%B3%D1%80%D1%83%D0%BD%D1%82%D0%B5&amp;fp=0&amp;pos=27&amp;uinfo=ww-1349-wh-643-fw-1124-fh-448-pd-1&amp;rpt=simage&amp;img_url=http://www.angara.net/upload/04/66/f_19046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images.yandex.ru/yandsearch?p=2&amp;text=%D0%B2%D0%BE%D0%B4%D0%BE%D0%BF%D0%BE%D0%BD%D0%B8%D0%B6%D0%B5%D0%BD%D0%B8%D0%B5&amp;fp=2&amp;pos=62&amp;uinfo=ww-1349-wh-643-fw-1124-fh-448-pd-1&amp;rpt=simage&amp;img_url=http://img15.slando.ru/images_slandoru/97202613_2_1000x700_vodoponizhenie-inzhenernye-seti-zemlyanye-raboty-fotografii_rev006.jpg" TargetMode="External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microsoft.com/office/2007/relationships/hdphoto" Target="../media/hdphoto8.wdp"/><Relationship Id="rId2" Type="http://schemas.openxmlformats.org/officeDocument/2006/relationships/hyperlink" Target="http://www.google.ru/url?sa=i&amp;rct=j&amp;q=&amp;esrc=s&amp;frm=1&amp;source=images&amp;cd=&amp;cad=rja&amp;docid=D79wi2KmscitWM&amp;tbnid=scQf6CnP6fNvEM:&amp;ved=0CAUQjRw&amp;url=http://dom.dacha-dom.ru/drain.html&amp;ei=8Yx8UpeaBdKw4QT594HwBw&amp;bvm=bv.56146854,d.bGE&amp;psig=AFQjCNHi1f6DA9_k3d9PApOSvPjsiGpC1g&amp;ust=138398062107367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://www.google.ru/url?sa=i&amp;rct=j&amp;q=&amp;esrc=s&amp;frm=1&amp;source=images&amp;cd=&amp;cad=rja&amp;docid=t0OKVwa6TPV2WM&amp;tbnid=8YaG7Lvcm_BWRM:&amp;ved=0CAUQjRw&amp;url=http://www.bronepol.ru/y7/i/index.php?ELEMENT_ID=6470&amp;ei=ao18Ur2WB-mL4ASz84G4BA&amp;bvm=bv.56146854,d.bGE&amp;psig=AFQjCNHi1f6DA9_k3d9PApOSvPjsiGpC1g&amp;ust=1383980621073671" TargetMode="External"/><Relationship Id="rId4" Type="http://schemas.microsoft.com/office/2007/relationships/hdphoto" Target="../media/hdphoto7.wdp"/><Relationship Id="rId9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google.ru/url?sa=i&amp;rct=j&amp;q=&amp;esrc=s&amp;frm=1&amp;source=images&amp;cd=&amp;cad=rja&amp;docid=KyG_WVGuOg_-2M&amp;tbnid=JQpX1GiSQFxbEM:&amp;ved=0CAUQjRw&amp;url=http://www.highschool72.ru/?p=378&amp;ei=_I18UsH7D8Ht4gTInIGQDg&amp;bvm=bv.56146854,d.bGE&amp;psig=AFQjCNHU6JQy6FBQeOmyGC5mIBXcjdUuow&amp;ust=1383980896466676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1.pn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hyperlink" Target="http://images.yandex.ru/yandsearch?p=1&amp;text=%D0%B2%D0%BE%D0%B4%D0%BE%D0%BF%D0%BE%D0%BD%D0%B8%D0%B6%D0%B5%D0%BD%D0%B8%D0%B5&amp;fp=1&amp;pos=40&amp;uinfo=ww-1349-wh-643-fw-1124-fh-448-pd-1&amp;rpt=simage&amp;img_url=http://images.tiu.ru/34256_w200_h200_l_drenazh_shema_teks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ru/url?sa=i&amp;rct=j&amp;q=&amp;esrc=s&amp;frm=1&amp;source=images&amp;cd=&amp;cad=rja&amp;docid=KyG_WVGuOg_-2M&amp;tbnid=JQpX1GiSQFxbEM:&amp;ved=0CAUQjRw&amp;url=http://www.drenazh-uchastka.ru/raboty/&amp;ei=xI58Usj9NYiJ4gT8w4GACw&amp;bvm=bv.56146854,d.bGE&amp;psig=AFQjCNHU6JQy6FBQeOmyGC5mIBXcjdUuow&amp;ust=1383980896466676" TargetMode="External"/><Relationship Id="rId5" Type="http://schemas.openxmlformats.org/officeDocument/2006/relationships/image" Target="../media/image20.jpeg"/><Relationship Id="rId4" Type="http://schemas.openxmlformats.org/officeDocument/2006/relationships/hyperlink" Target="http://images.yandex.ru/yandsearch?p=1&amp;text=%D0%B2%D0%BE%D0%B4%D0%BE%D0%BF%D0%BE%D0%BD%D0%B8%D0%B6%D0%B5%D0%BD%D0%B8%D0%B5&amp;fp=1&amp;pos=53&amp;uinfo=ww-1349-wh-643-fw-1124-fh-448-pd-1&amp;rpt=simage&amp;img_url=http://www.vostok-met.ru/wp-content/uploads/2013/01/showpic.jpeg" TargetMode="External"/><Relationship Id="rId9" Type="http://schemas.microsoft.com/office/2007/relationships/hdphoto" Target="../media/hdphoto19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hyperlink" Target="http://www.google.ru/url?sa=i&amp;rct=j&amp;q=&amp;esrc=s&amp;frm=1&amp;source=images&amp;cd=&amp;cad=rja&amp;docid=DsJLVSMPlKjzMM&amp;tbnid=egz0wHPpqdhV_M:&amp;ved=0CAUQjRw&amp;url=http://rosburstroy.ru/stroitelnoe-vodoponizhenie/&amp;ei=WJx8UpD0F8bI4gSnlICwAQ&amp;bvm=bv.56146854,d.bGE&amp;psig=AFQjCNGnPpLJgIiZTUbdmAsVdxCNT7-XHA&amp;ust=138398459678331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hyperlink" Target="http://www.google.ru/url?sa=i&amp;rct=j&amp;q=&amp;esrc=s&amp;frm=1&amp;source=images&amp;cd=&amp;cad=rja&amp;docid=vOGW43MWioXSkM&amp;tbnid=C7tIircrEjvnIM:&amp;ved=0CAUQjRw&amp;url=http://usho.ru/phot.php?id_parent=27&amp;ei=5Zx8UuWZB4vc4wSC3oGgAw&amp;bvm=bv.56146854,d.bGE&amp;psig=AFQjCNGnPpLJgIiZTUbdmAsVdxCNT7-XHA&amp;ust=1383984596783318" TargetMode="External"/><Relationship Id="rId4" Type="http://schemas.microsoft.com/office/2007/relationships/hdphoto" Target="../media/hdphoto20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3.wdp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5.wdp"/><Relationship Id="rId5" Type="http://schemas.openxmlformats.org/officeDocument/2006/relationships/image" Target="../media/image29.png"/><Relationship Id="rId4" Type="http://schemas.microsoft.com/office/2007/relationships/hdphoto" Target="../media/hdphoto2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8.wdp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9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1.wdp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5.wdp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hyperlink" Target="http://www.google.ru/url?sa=i&amp;rct=j&amp;q=&amp;esrc=s&amp;source=images&amp;cd=&amp;cad=rja&amp;uact=8&amp;docid=ftNiST81PFAe_M&amp;tbnid=luLmeBaduuPd5M:&amp;ved=0CAUQjRw&amp;url=http://vkjournal.ru/doc/332090&amp;ei=wJvDU8yFC6HoywPv44CgAg&amp;bvm=bv.70810081,d.bGQ&amp;psig=AFQjCNF7EdWaXR0M62lwjGSUsCx6JEIaQw&amp;ust=1405414712120632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34.wdp"/><Relationship Id="rId5" Type="http://schemas.openxmlformats.org/officeDocument/2006/relationships/image" Target="../media/image39.png"/><Relationship Id="rId4" Type="http://schemas.microsoft.com/office/2007/relationships/hdphoto" Target="../media/hdphoto33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988840"/>
            <a:ext cx="8712968" cy="1169551"/>
          </a:xfrm>
          <a:prstGeom prst="rect">
            <a:avLst/>
          </a:prstGeom>
          <a:solidFill>
            <a:srgbClr val="FFF8F3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СМВЗиС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Лекция №3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водоудаление</a:t>
            </a:r>
          </a:p>
        </p:txBody>
      </p:sp>
    </p:spTree>
    <p:extLst>
      <p:ext uri="{BB962C8B-B14F-4D97-AF65-F5344CB8AC3E}">
        <p14:creationId xmlns:p14="http://schemas.microsoft.com/office/powerpoint/2010/main" val="30459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677472" cy="4824536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  <a:p>
            <a:pPr marL="45720" indent="0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1.Возведение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заглубленных и подземных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	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Водопонижение с применением водоотлива, дренажа, иглофильтровых установок, водопонижающих (дренажных)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2.1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Водоотлив	</a:t>
            </a: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2.2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Дренаж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2.2.1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Пластовый дренаж	</a:t>
            </a: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2.2.2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Кольцевой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дренаж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2.3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Открытые водопонизительные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2.3.1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Водоприемная часть водопонизительных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2.4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Водопонизительные системы.	</a:t>
            </a: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2.4.1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Отвод воды от водопонизительных систем.	</a:t>
            </a: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2.5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Устройство иглофильтровых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2.5.1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Легкие иглофильтровые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32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16567" cy="50405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</a:t>
            </a: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заглубленных и подземных сооружений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5406" y="666935"/>
            <a:ext cx="8841089" cy="577897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Основными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факторами, способствующими необходимости использования подземного пространства городов, являются как нехватка свободных территорий в условиях исторически сформировавшейся застройки, так и требования развития городской инфраструктуры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Сегодня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подземное пространство городов используется не только для размещения инженерных коммуникаций и объектов транспортного строительства, но также для строительства комплексов общественно-бытового назначения, многоэтажных подземных гаражей и стоянок, предприятий торговли,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заглубленных частей жилых и офисных зданий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Объекты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подземного строительства подразделяются на протяженные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линейные,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компактные и совмещенные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000" lvl="2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линейным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сооружениям относятся: транспортные тоннели, сооружения метрополитена, пешеходные тоннели, коллекторы инженерных коммуникаций, гидротехнические коллекторы.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lvl="2" algn="just">
              <a:buFont typeface="Wingdings" panose="05000000000000000000" pitchFamily="2" charset="2"/>
              <a:buChar char="§"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Компактные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подземного строительства имеют соотношение размеров в плане менее 5 и включают: подземные части зданий, гаражи-стоянки, общественно-бытовые комплексы, сооружения гражданской обороны, камеры инженерных коммуникаций, подземные резервуары, очистные сооружения и пр.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360000" lvl="2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Общественно-бытовые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комплексы, размещаемые в городском подземном пространстве и объединяемые с объектами транспортной инфраструктуры, могут быть отнесены к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совмещенному типу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0" lvl="1" indent="0" algn="just">
              <a:buNone/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0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669360"/>
          </a:xfrm>
        </p:spPr>
        <p:txBody>
          <a:bodyPr>
            <a:noAutofit/>
          </a:bodyPr>
          <a:lstStyle/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подземных и заглубленных сооружений, а также способы их устройства зависят от объемно-планировочных решений, их назначения, глубины заложения, инженерно-геологических условий, климатических и сейсмических условий строительства, нагрузок на поверхности, наличия близрасположенных зданий и сооружений.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строительства подземные сооружения подразделяются на устраиваемые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закрытым, открытым и полузакрытым способами. </a:t>
            </a:r>
            <a:endParaRPr lang="ru-RU" sz="16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Закрытым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строятся преимущественно линейные сооружения глубокого заложения, такие как тоннели и коллекторы различного назначения, наклонные ходы метрополитена. Закрытая проходка может осуществляться штольней, комбайновым способом, способом так называемой «новоавстрийской технологии», щитовым оборудованием, микротоннелированием, методом продавливания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заглубленным относятся сооружения, нижняя часть которых располагается под землей, а верхняя — выше уровня земли. </a:t>
            </a:r>
            <a:endParaRPr lang="ru-RU" sz="16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возводятся очистные сооружения, резервуары, вагоноопрокидыватели, подземная инфраструктура жилых зданий и зданий общественного назначения, многоэтажные гаражи, транспортные сооруже­ния и др.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Открытый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применять в сухих грунтах, когда уровень грунтовых вод находится ниже днища сооружения. Работы производят в следующем порядке: 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котло­ван с естественными или укрепленными откосами, на дне кото­рого возводится сооружение; 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обратная засыпка па­зух грунтом.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Если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грунтовых вод находится выше основа­ния сооружения, то приходится принимать меры по откачке воды из котлована или понижению уровня грунтовых вод.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заглублении инженерных сооружений значительно ниже уровня грунтовых вод открытый способ разработки грунта также является наиболее простым и доступным. Однако положение ос­ложняется необходимостью выполнения дополнительных работ по осушению котлованов с применением водоотлива или водопонижения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94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583"/>
            <a:ext cx="8928992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 с применением водоотлива, дренажа, </a:t>
            </a:r>
            <a:r>
              <a:rPr lang="ru-RU" sz="20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иглофильтровых</a:t>
            </a: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установок, </a:t>
            </a:r>
            <a:r>
              <a:rPr lang="ru-RU" sz="20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водопонижающих</a:t>
            </a: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(дренажных) систем</a:t>
            </a:r>
            <a:b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836712"/>
            <a:ext cx="8784976" cy="590465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проекте подготовки строительной площадки к производству работ следует предусматривать планировку поверхности с учетом рельефа местности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проектируемого котлована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организованного сбора поверхностных вод для их отвода и исключения замачивания грунта в призме обрушения котлована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проекте должно быть </a:t>
            </a: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определено место 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сброса вод и решена система их предварительной очистки.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Водопонижение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(искусственное понижение уровня подземных вод путем их откачки или отвода) применяется при разработке котлованов, возведении подземных сооружений, для постоянного снижения уровня подземных вод на территории промышленных предприятий, гражданских сооружений и для защиты их от подтопления при подъеме уровня подземных вод.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Понижение уровня подземных вод достигается применением: </a:t>
            </a:r>
          </a:p>
          <a:p>
            <a:pPr marL="0" lvl="1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водоотлива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1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дренажа; </a:t>
            </a:r>
          </a:p>
          <a:p>
            <a:pPr marL="0" lvl="1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вакуумных водопонизительных скважин; </a:t>
            </a:r>
          </a:p>
          <a:p>
            <a:pPr marL="0" lvl="1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иглофильтров 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электроосмоса</a:t>
            </a: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17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19675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764704"/>
            <a:ext cx="8856984" cy="5544616"/>
          </a:xfrm>
        </p:spPr>
        <p:txBody>
          <a:bodyPr>
            <a:normAutofit lnSpcReduction="10000"/>
          </a:bodyPr>
          <a:lstStyle/>
          <a:p>
            <a:pPr marL="45720" indent="0" algn="just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Водоотлив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осушенном котловане должен осуществляться с таким условием, чтобы не допустить фильтрацию грунтовых вод через дно котлована и его разуплотнение в течение всего периода выполнения работ нулевого цикла и возведения конструкций здания до уровня, с которого вес конструкций будет превышать возможное гидростатическое давление воды, с учетом максимального подъема уровня грунтовых вод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УГВ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" indent="0" algn="just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грунта в котлованах при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УГВ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выше дна котлована или дна разрабатываемого яруса следует начинать после монтажа, опробования и включения в постоянную эксплуатацию водопонижающей системы или с разработки грунта под зумпфы и проходки траншей вдоль закрепленных бортов котлована с уклоном в сторону зумпфов. Дно траншей должно быть ниже дна котлована или дна разрабатываемого яруса.</a:t>
            </a:r>
          </a:p>
          <a:p>
            <a:pPr marL="45720" indent="0" algn="just"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водоотлива не имеет ограничений в зависимости от вида грунтов (и их фильтрационных свойств). 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проекте необходимо предусматривать мероприятия (пригрузки откосов и т.п.), исключающие нарушение природной структуры, разуплотнение и оплывание грунтов.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грунтов методами гидромеханизации организация водоотлива становится более простой, так как откачка подземных вод обычно совмещается с удалением пульпы, а в забое допускается разрыхление грунтов фильтрующейся водой. 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Эффективность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водоотлива обусловливается высоким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насосного оборудования, минимальным, по сравнению с другими способами водопонижения, объемом откачиваемой воды и возможностью выполнения работ без привлечения специализированной строительной организации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65739" y="249900"/>
            <a:ext cx="34125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Водоотлив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3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Рисунок 16" descr="http://tehlib.com/wp-content/uploads/2013/11/110813_0937_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8" y="220017"/>
            <a:ext cx="2880319" cy="23198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Рисунок 17" descr="http://tehlib.com/wp-content/uploads/2013/11/110813_0937_3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012" y="202619"/>
            <a:ext cx="3372888" cy="52144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18" descr="http://tehlib.com/wp-content/uploads/2013/11/110813_0937_4.gif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8" y="2539893"/>
            <a:ext cx="2915160" cy="29067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965" y="5460748"/>
            <a:ext cx="654476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5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Рис. 1. Схема открытого водоотлива: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 — водосборная канавка;  2  — зумпф; 3 — депрессионная поверхность; 4 — дренажная пригрузка на откосе; 5 — насосная установка;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 – крепление колодца; 7- вертикальные распоры; 8 — насос.</a:t>
            </a:r>
            <a:endParaRPr lang="ru-RU" sz="15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44267" y="202619"/>
            <a:ext cx="24665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проектировании водоотлива из котлованов и траншей должны быть предусмотрены канавки и лотки для сбора и отвода к зумпфам (водосборникам) поступающих в выемки подземных и поверхностных вод с последующей их откачкой на поверхность </a:t>
            </a: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83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5.jpg">
            <a:hlinkClick r:id="rId2"/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2870" y="499322"/>
            <a:ext cx="3450714" cy="22913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Объект 4" descr="http://tehlib.com/wp-content/uploads/2013/11/110813_0937_7.jpg">
            <a:hlinkClick r:id="rId5"/>
          </p:cNvPr>
          <p:cNvPicPr>
            <a:picLocks noGrp="1"/>
          </p:cNvPicPr>
          <p:nvPr>
            <p:ph sz="quarter" idx="13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2870" y="2776374"/>
            <a:ext cx="3450714" cy="23808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 descr="http://tehlib.com/wp-content/uploads/2013/11/110813_0937_6.pn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13584" y="499323"/>
            <a:ext cx="2534425" cy="46578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95105" y="422400"/>
            <a:ext cx="280831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для защиты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 применяются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дренажей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траншейные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закрытые беструбчатые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трубчатые, </a:t>
            </a:r>
            <a:endParaRPr lang="ru-RU" sz="16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галерейные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пластовые 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кольцевые</a:t>
            </a: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них подземные воды самотеком направляются к водоотводящим коллекторам, сбросным линиям или к водосборникам насосных станций (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Траншейные дренажи (открытые траншеи и канавы) можно применять для осушении массивов грунта на различных территориях.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69600" y="37657"/>
            <a:ext cx="1079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3673" y="5218749"/>
            <a:ext cx="601788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2. Дренажная насосная станция: 1 — воздуховод; 2 — грузовой люк; 3 — смотровой люк; 4 — переходная площадка; 5 — напорный трубопровод, 6 — машинное отделение; 7 — насосный агрегат;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приемный резервуар; 9 — датчики уровней; 10 — подводящий коллектор; 11 — шкаф электропитания; 12 — вытяжной вентилятор; 13 — станция управления насосами; 14  — герметичный люк;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приямок для сбора воды</a:t>
            </a:r>
          </a:p>
        </p:txBody>
      </p:sp>
    </p:spTree>
    <p:extLst>
      <p:ext uri="{BB962C8B-B14F-4D97-AF65-F5344CB8AC3E}">
        <p14:creationId xmlns:p14="http://schemas.microsoft.com/office/powerpoint/2010/main" val="53980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8.jpg">
            <a:hlinkClick r:id="rId2"/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504" y="62566"/>
            <a:ext cx="2736303" cy="2088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 descr="http://tehlib.com/wp-content/uploads/2013/11/110813_0937_10.jpg">
            <a:hlinkClick r:id="rId5"/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04501" y="82816"/>
            <a:ext cx="2591653" cy="2088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Объект 5" descr="http://tehlib.com/wp-content/uploads/2013/11/110813_0937_9.png"/>
          <p:cNvPicPr>
            <a:picLocks noGrp="1"/>
          </p:cNvPicPr>
          <p:nvPr>
            <p:ph sz="quarter" idx="13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1972" y="2324488"/>
            <a:ext cx="5634875" cy="33165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504" y="5661248"/>
            <a:ext cx="59264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3. Беструбчатые дренажи: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каменно-щебеночный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 хворостяной;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дерн корнями вниз; 2 — уплотненная глина; 3 — дерн корнями вверх; 4 — местный песчаный грунт;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щебень; 6 — каменная кладка; 7 — глинобетонная подушка; 8 — засыпка местным грунтом; 9 — хворост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6848" y="260648"/>
            <a:ext cx="335165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Закрытый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беструбчатый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3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представляет собой траншею, заполненную фильтрующим материалом от дна до уровня подземных вод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качестве фильтрующего материала используется гравий, щебень, камень и др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Закрытый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беструбчатый дренаж целесообразно предусматривать в основном для сравнительно недолговременной эксплуатации, например на оползневом склоне в период осуществления мероприятий, необходимых для его стабилизации; на уровне дна котлована в период возведения и нем сооружении и т.п.</a:t>
            </a:r>
          </a:p>
        </p:txBody>
      </p:sp>
    </p:spTree>
    <p:extLst>
      <p:ext uri="{BB962C8B-B14F-4D97-AF65-F5344CB8AC3E}">
        <p14:creationId xmlns:p14="http://schemas.microsoft.com/office/powerpoint/2010/main" val="34407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11.jpg">
            <a:hlinkClick r:id="rId2"/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4629" y="3351600"/>
            <a:ext cx="2924175" cy="2266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Объект 4" descr="http://tehlib.com/wp-content/uploads/2013/11/110813_0937_12.png"/>
          <p:cNvPicPr>
            <a:picLocks noGrp="1"/>
          </p:cNvPicPr>
          <p:nvPr>
            <p:ph sz="quarter" idx="13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08804" y="3351600"/>
            <a:ext cx="6057143" cy="2266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503" y="5661248"/>
            <a:ext cx="88569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4. Трубчатый дренаж совершенного типа: а — с песчано-гравийной обсыпкой в траншее с откосами; б — с песчано-гравийной обсыпкой в траншее с вертикальными стенками: в — с фильтровый покрытием из минеральных волокнистых материалов; 1 — обратная засыпка местным песчаным грунтом; 2 — песок средней крупности; 3 — щебень; 4 — водоупор; 5 — труба; 6 — щебень, втрамбованный в грунт;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минеральный волокнистый материал; 8 — хомуты из жгутов стекловолокна или шпагата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18"/>
            <a:ext cx="9144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Трубчатый дренаж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дырчатая труба с обсыпкой песчано-гравийным материалом или с фильтровым покрытием из волокнистого материала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4 и 5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Для трубчатых дренажей используются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керамические, асбестоцементные, бетонные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чугунные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трубофильтры из пористого бетона и трубы железобетонные диаметром 400 мм (ГОСТ 6482.0-79). В мелиоративном строительстве применяются керамические дренажные трубы диаметром 100—250 мм (ГОСТ 8411-74).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 совершенного типа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закладывают на водоупоре. Грунтовые воды поступают в дренаж сверху и с боков. В соответствии с этими условиями дренаж совершенного типа должен иметь дренирующую обсыпку сверху и с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боков.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несовершенного типа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закладывают выше водоупора. Грунтовые воды поступают в дренажи со всех сторон, поэтому дренирующая обсыпка должна выполняться замкнутой со всех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5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13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564" y="44624"/>
            <a:ext cx="5941168" cy="3960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 descr="http://tehlib.com/wp-content/uploads/2013/11/110813_0937_14.pn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682"/>
          <a:stretch/>
        </p:blipFill>
        <p:spPr bwMode="auto">
          <a:xfrm>
            <a:off x="6071623" y="44624"/>
            <a:ext cx="2817524" cy="29129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0455" y="4149080"/>
            <a:ext cx="59411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5, а. Простые формы дренажей: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— дорожка-дренаж; II — дренаж с деревянным лотком;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— дренаж с лотком из крупных камней;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— дренаж с лотком из деревянных досок;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— фашинный дренаж (связка кустарника);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— фашинный дренаж;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 — лоток из перфорированной асбестоцементной трубы; VIII — лоток-керамическая труба;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71623" y="3312566"/>
            <a:ext cx="28620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5, б. Трубчатый дренаж несовершенного типа: </a:t>
            </a:r>
          </a:p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— местный песчаный грунт; 2 — песок средней крупности; 3 — труба; 4 — щебень или гравий</a:t>
            </a:r>
          </a:p>
        </p:txBody>
      </p:sp>
    </p:spTree>
    <p:extLst>
      <p:ext uri="{BB962C8B-B14F-4D97-AF65-F5344CB8AC3E}">
        <p14:creationId xmlns:p14="http://schemas.microsoft.com/office/powerpoint/2010/main" val="121444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0193" y="114828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Пластовый дренаж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8365" y="620688"/>
            <a:ext cx="87042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пластовых дренажей недопустимы нарушения в сопряжении щебеночного слоя постели и щебеночной обсыпки труб.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Пластовый дренаж может устраиваться между двух слоев бетонной подготовки. В проекте дренажной системы следует предусматривать возможность ее очистки и опорожнения трубопроводов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где грунтовые воды не имеют ясно выраженного направления потока, а водоносный пласт сложен песчаными грунтами или имеет слоистое строение с незамкнутыми песчаными прослойками, следует устраивать пластовый дренаж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между дренами-осушителями пластового дренажа и глубину их заложения определяют расчетом.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условиях такой дренаж можно устраивать в сочетании с местными дренажами. В этом случае при проектировании отдельных дрен следует учитывать возможность их одновременного использования в качестве местного дренажа, защищающего отдельные сооружения и в качестве элементов систематического дренажа, обеспечивающего общее понижение уровня грунтовых вод на дренируемой территории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825" y="6309320"/>
            <a:ext cx="79740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6. Схема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коллектора и осушительных дрен пластового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дренажа</a:t>
            </a:r>
          </a:p>
        </p:txBody>
      </p:sp>
      <p:pic>
        <p:nvPicPr>
          <p:cNvPr id="7" name="Рисунок 6" descr="Схема систематического дренажа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7800" b="737"/>
          <a:stretch/>
        </p:blipFill>
        <p:spPr bwMode="auto">
          <a:xfrm>
            <a:off x="164401" y="4445781"/>
            <a:ext cx="3965906" cy="1856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Рисунок 10" descr="Схема систематического дренажа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51368"/>
          <a:stretch/>
        </p:blipFill>
        <p:spPr bwMode="auto">
          <a:xfrm>
            <a:off x="4136403" y="4452395"/>
            <a:ext cx="4825727" cy="185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707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0193" y="114828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Пластовый дренаж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8365" y="620688"/>
            <a:ext cx="87042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пластовых дренажей недопустимы нарушения в сопряжении щебеночного слоя постели и щебеночной обсыпки труб.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Пластовый дренаж может устраиваться между двух слоев бетонной подготовки. В проекте дренажной системы следует предусматривать возможность ее очистки и опорожнения трубопроводов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где грунтовые воды не имеют ясно выраженного направления потока, а водоносный пласт сложен песчаными грунтами или имеет слоистое строение с незамкнутыми песчаными прослойками, следует устраивать пластовый дренаж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8364" y="2800982"/>
            <a:ext cx="3797571" cy="28602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078095" y="2814235"/>
            <a:ext cx="4824536" cy="2847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850193" y="6044326"/>
            <a:ext cx="33152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6. Схема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пластового дренажа</a:t>
            </a:r>
          </a:p>
        </p:txBody>
      </p:sp>
    </p:spTree>
    <p:extLst>
      <p:ext uri="{BB962C8B-B14F-4D97-AF65-F5344CB8AC3E}">
        <p14:creationId xmlns:p14="http://schemas.microsoft.com/office/powerpoint/2010/main" val="227840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19522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Кольцевой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836712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Кольцевой </a:t>
            </a:r>
            <a:r>
              <a:rPr lang="ru-RU" sz="1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закладывать ниже пола защищаемого сооружения на глубину, определяемую расчетом. При большой ширине здания или при защите одним дренажом нескольких зданий, а также в случае особых требований к понижению грунтовых вод под защищаемым сооружением глубину заложения дренажа принимают в соответствии с расчетом, которым определяется превышение пониженного уровня грунтовых вод в центре контура кольцевого дренажа над уровнем воды в дрене. При недостаточной глубине заложения дренажа следует устраивать промежуточные дрены «рассечки».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Кольцевой дренаж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следует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прокладывать на расстоянии 5...8 м от стены здания. При меньшем расстоянии или большом заглублении дренажа необходимо принять меры против выноса, ослабления и осадки грунта под фундаментом здания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1520" y="3541700"/>
            <a:ext cx="3600400" cy="23355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83968" y="3541700"/>
            <a:ext cx="4608004" cy="23355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627784" y="6237312"/>
            <a:ext cx="33417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кольцевого дренажа</a:t>
            </a:r>
          </a:p>
        </p:txBody>
      </p:sp>
    </p:spTree>
    <p:extLst>
      <p:ext uri="{BB962C8B-B14F-4D97-AF65-F5344CB8AC3E}">
        <p14:creationId xmlns:p14="http://schemas.microsoft.com/office/powerpoint/2010/main" val="305660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19522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Кольцевой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244" y="908720"/>
            <a:ext cx="88569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Пластовые дренажи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устраивают в сочетании с трубчатыми дренажами (кольцевыми и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пристенными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Для сопряжения пластового дренажа с наружным трубчатым дренажом через фундаменты здания прокладывают трубы. Для подполий зданий с фундаментами на свайных ростверках пластовый дренаж можно устраивать в сочетании с однолинейным дренажом, прокладываемым под зданием.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Пластовый дренаж устраивается в виде слоя песка, отсыпаемого по дну котлована под здание или траншеи для канала. Слой песка в поперечном направлении прорезают призмами из гравия или щебня.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Призмы должны иметь высоту не менее 20 см. Расстояние между призмами - 6...12 м (в зависимости от гидрогеологических условий). Прокладываются призмы, как правило, в середине между поперечными фундаментами здания.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Пластовый дренаж необходимо предохранить от засорения во время строительства. При устройстве полов и оснований мокрым способом (с применением монолитного бетона и цементных растворов) необходимо закрыть пластовый дренаж изолирующим материалом (пергамином и т. п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большом притоке воды или для особо ответственных сооружений пластовый дренаж может быть двухслойным по всей площади с нижним слоем из песка и верхним - из гравия или щебня. При малой ширине защищаемого сооружения и ограниченным притоке воды, в частности под подземными каналами, пластовый дренаж может быть устроен из одного слоя песка или из щебня.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Толщина пластового дренажа под зданиями должна быть не менее 30 см, и под каналами - не менее 15 см, а при особых  требованиях ее определяют расчетом. Пластовый дренаж должен выходить за наружные стенки сооружения, а в необходимых случаях - отсыпаться по откосу котлована (траншеи).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Пластовый дренаж должен быть соединен с трубчатым дренажом кольцевым.</a:t>
            </a:r>
          </a:p>
          <a:p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29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5238" y="73081"/>
            <a:ext cx="5422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водопонизительные скважины</a:t>
            </a:r>
          </a:p>
        </p:txBody>
      </p:sp>
      <p:pic>
        <p:nvPicPr>
          <p:cNvPr id="6" name="Рисунок 5" descr="http://tehlib.com/wp-content/uploads/2013/11/110813_0937_1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83265"/>
            <a:ext cx="3151012" cy="18370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Рисунок 6" descr="http://tehlib.com/wp-content/uploads/2013/11/110813_0937_17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367470"/>
            <a:ext cx="3151011" cy="18129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Рисунок 7" descr="http://tehlib.com/wp-content/uploads/2013/11/110813_0937_18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227539"/>
            <a:ext cx="3151011" cy="1377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Рисунок 8" descr="http://tehlib.com/wp-content/uploads/2013/11/110813_0937_16.pn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58514" y="477523"/>
            <a:ext cx="2177581" cy="51177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7504" y="5688449"/>
            <a:ext cx="6629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водопонизительная скважина: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колонна водоподъемных труб; 2 — пьезометры; 3 — кондуктор;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фильтровая колонна;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направляющие фонари; 6 — отстойник;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насосная установка;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водоприемное покрытие фильтра; 9 — песчано-гравийная обсыпка;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муфта; 11 — местный грунт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80112" y="502013"/>
            <a:ext cx="34563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следующие виды открытых водопонизительных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оборудованные насосами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сквозные 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помощью которых подземные воды из всех прорезаемых скважинами водоносных слоев сбрасываются в подземные дренажные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галереи;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самоизливающиеся 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 с </a:t>
            </a:r>
            <a:r>
              <a:rPr lang="ru-RU" sz="1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изливом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воды через устье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водопоглощающие</a:t>
            </a:r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помощью которых подземные воды из осушаемого слоя сбрасываются в другой, лежащий ниже слой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95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11622"/>
            <a:ext cx="6120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Водоприемная часть водопонизительных скважин.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17956" y="598667"/>
            <a:ext cx="2146531" cy="5588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большинстве случаев водопонизительные скважины оборудуются фильтром, образующие водоприемную часть. В основном используются трубчатые, каркасно-стержневые и кожуховые фильтры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 9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tehlib.com/wp-content/uploads/2013/11/110813_0937_31.jpg">
            <a:hlinkClick r:id="rId2"/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503" y="548958"/>
            <a:ext cx="3240359" cy="23039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Рисунок 7" descr="http://tehlib.com/wp-content/uploads/2013/11/110813_0937_34.jpg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9143" y="2907242"/>
            <a:ext cx="3228719" cy="21059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Рисунок 8" descr="http://tehlib.com/wp-content/uploads/2013/11/110813_0937_32.png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474371" y="613079"/>
            <a:ext cx="3343586" cy="44000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19143" y="5114523"/>
            <a:ext cx="67104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9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водопонизительных скважин: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 — трубчатый с проволочной обмоткой; б — каркасно-стержневой;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кожуховый с песчано-гравийной обсыпкой; </a:t>
            </a:r>
          </a:p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— проволочная обмотка; 2 — перфорированная труба; 3 — металлические стержни; 4 — опорные пояса жесткости; 5 — соединительная муфта;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верхний соединительный патрубок; 7 — нижний соединительный патрубок; 8 — песчано-гравийная обсыпка; 9 — сетка панцирная;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штыри для крепления сетки; 11 — стальные обручи для крепления сетки</a:t>
            </a:r>
          </a:p>
        </p:txBody>
      </p:sp>
    </p:spTree>
    <p:extLst>
      <p:ext uri="{BB962C8B-B14F-4D97-AF65-F5344CB8AC3E}">
        <p14:creationId xmlns:p14="http://schemas.microsoft.com/office/powerpoint/2010/main" val="5895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87015"/>
            <a:ext cx="36574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Водопонизительные системы.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614" y="504777"/>
            <a:ext cx="889248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устройств и средств, предназначенных для приема, откачки и отвода подземных вод с целью понижения их уровня, составляет водопонизительную систему. Постоянные водопонизительные системы для защиты территорий и сооружений от подземных вод принято называть — дренажными системами.</a:t>
            </a:r>
          </a:p>
          <a:p>
            <a:pPr algn="just"/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Водоотлив, применяемый самостоятельно на отдельных объектах, например при разработке котлована или карьера в устойчивых грунтах, образует систему водоотлива, в которой котлован схематизируется как отдельный водозаборный колодец с радиальным направлением к нему фильтрационного потока. К схеме «колодца» приводятся также пластовые дренажи отдельных объектов, отдельные (не взаимодействующие) водопонизительные скважины, лучевые водозаборы.</a:t>
            </a:r>
          </a:p>
          <a:p>
            <a:pPr algn="just"/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случае, когда водоносный слой имеет значительную толщину ниже отметки, до которой требуется понизить уровень воды, и соответствующую фильтрационную способность, задачи водопонижения можно решать с помощью одних лишь иглофильтров или открытых водопонизительных скважин.</a:t>
            </a:r>
          </a:p>
        </p:txBody>
      </p:sp>
      <p:pic>
        <p:nvPicPr>
          <p:cNvPr id="6" name="Рисунок 5" descr="http://tehlib.com/wp-content/uploads/2013/11/110813_0937_46.p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69" t="-1" r="3069" b="5576"/>
          <a:stretch/>
        </p:blipFill>
        <p:spPr bwMode="auto">
          <a:xfrm>
            <a:off x="86614" y="3578594"/>
            <a:ext cx="4053338" cy="20106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Рисунок 6" descr="http://tehlib.com/wp-content/uploads/2013/11/110813_0937_47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64349" y="3615583"/>
            <a:ext cx="4356123" cy="1973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6614" y="5733256"/>
            <a:ext cx="36932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 иглофильтрами с дренажной пригрузкой откоса: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иглофильтр; 2 — пониженный уровень подъемных вод;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дренажная пригрузка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23591" y="5733256"/>
            <a:ext cx="42968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Ярусное водопонижение иглофильтрами: 1 — иглофильтры верхнего яруса;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иглофильтры нижнего яруса;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конечное положение пониженного уровня подземных вод</a:t>
            </a:r>
          </a:p>
        </p:txBody>
      </p:sp>
    </p:spTree>
    <p:extLst>
      <p:ext uri="{BB962C8B-B14F-4D97-AF65-F5344CB8AC3E}">
        <p14:creationId xmlns:p14="http://schemas.microsoft.com/office/powerpoint/2010/main" val="38383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3344" y="15106"/>
            <a:ext cx="532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Отвод воды от водопонизительных систем.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47608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Самотечный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отвод воды осуществляете по трубопроводам, лоткам и открытым канавам. Сечение и продольный уклон канав выбирают из условия допускаемых (неразмывающих) скоростей для данных грунтов. </a:t>
            </a:r>
            <a:r>
              <a:rPr lang="ru-RU" sz="15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продольный уклон канав должен быть не менее 0,003 (в исключительных случаях 0,002)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назначаться в зависимости от рельефа поверхности. Крепление канавы принимают в зависимости от грунтовых условий и гидравлического режима потока в канаве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tehlib.com/wp-content/uploads/2014/07/071414_1233_16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4643" y="1955369"/>
            <a:ext cx="2880320" cy="1511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Рисунок 6" descr="http://tehlib.com/wp-content/uploads/2014/07/071414_1233_18.gif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5738" y="3506428"/>
            <a:ext cx="2880320" cy="15048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Рисунок 7" descr="http://tehlib.com/wp-content/uploads/2014/07/071414_1233_17.gif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08004" y="1973782"/>
            <a:ext cx="3816424" cy="2744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5011289"/>
            <a:ext cx="4032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многоярусного проведения работ по понижению уровня грунтовых вод в котловане</a:t>
            </a:r>
            <a:b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первоначальный уровень грунтовых вод; </a:t>
            </a:r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водооткачивающий коллектор; 3 — иглофильтры; 4 — наконечник иглофильтра; 5 — уровень грунтовых вод после 1-го яруса водопонижения; 6 — уровень 2-го яруса водопонижения; 7 — проектная отметка дна котлована; 8 — уровень понижения грунтовых вод после 3-го яруса водопонижения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38624" y="4718262"/>
            <a:ext cx="46085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способы водопонижения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водопонижение с помощью системы иглофильтров и насосной откачки влаги; б — комбинированный способ, совмещающий откачку влаги через иглофильтры и электроосмос; 1 — поверхность земли; 2 — зоны осушения; </a:t>
            </a:r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водооткачивающий коллектор; 4 — иглофильтр; </a:t>
            </a:r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контур котлована; 6 —-уровень грунтовых вод при откачке иглофильтрами; 7 — иглофильтры, соединенные с отрицательным полюсом генератора; 8 — стержни, соединенные с положительным полюсом генератора; </a:t>
            </a:r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уровень грунтовых вод до применения электроосмоса</a:t>
            </a:r>
          </a:p>
        </p:txBody>
      </p:sp>
    </p:spTree>
    <p:extLst>
      <p:ext uri="{BB962C8B-B14F-4D97-AF65-F5344CB8AC3E}">
        <p14:creationId xmlns:p14="http://schemas.microsoft.com/office/powerpoint/2010/main" val="279226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120373"/>
            <a:ext cx="5175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иглофильтровых установок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574702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Обычно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иглофильтры легких и эжекторных водопонизительных установок погружаются в песчаные однородные грунты гидроразмывом под давлением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0,4—0,6 МПа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При наличии в песчаном слое больших включений гравия или значительных по высоте прослоек плотного глинистого грунта иглофильтры устанавливают в заранее пробуренные скважины. Вокруг иглофильтров в грунтах с коэффициентом фильтрации менее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м/</a:t>
            </a:r>
            <a:r>
              <a:rPr lang="ru-RU" sz="1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устраивается песчано-гравийная обсыпка. </a:t>
            </a:r>
          </a:p>
        </p:txBody>
      </p:sp>
      <p:pic>
        <p:nvPicPr>
          <p:cNvPr id="6" name="Рисунок 5" descr="http://tehlib.com/wp-content/uploads/2014/07/071414_1233_23.gif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504" y="2185125"/>
            <a:ext cx="3867472" cy="26027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22851" y="4894268"/>
            <a:ext cx="38521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установки иглофильтров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- установка на котловане; б - однорядная установка при узких траншеях;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двухрядная установка при широких траншеях;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всасывающий коллектор;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—иглофильтры, 3 —насосы;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депрессионные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кривые</a:t>
            </a:r>
          </a:p>
        </p:txBody>
      </p:sp>
      <p:pic>
        <p:nvPicPr>
          <p:cNvPr id="8" name="Рисунок 7" descr="http://tehlib.com/wp-content/uploads/2014/07/071414_1233_24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17450" y="2218594"/>
            <a:ext cx="4603022" cy="2569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217450" y="4787861"/>
            <a:ext cx="46030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Иглофильтровая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общий вид;  6 — устройство иглофильтров; 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фильтрующее звено иглофильтра  с цилиндрическим 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наконечником,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— погружение иглофильтров при помощи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воды: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надфильтровая труба;  2 — фильтрующее звено;  3 — наружная труба  с отверстиями; 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внутренняя  труба;  5 — фильтрующая  сетка;  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шаровой  клапан;    7 — наконечник;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4/07/071414_1233_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276" y="2295194"/>
            <a:ext cx="497860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92080" y="188641"/>
            <a:ext cx="3600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готовности смонтированной водопонизительной системы проводятся пробные откачки, в процессе которых определяются эффективность работы насосов, герметичность соединений и отсутствие в откачиваемой воде песчаных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Водопонизительная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может быть принята в эксплуатацию при условии ее нормальной работы в течение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суток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запуска.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217" y="5274906"/>
            <a:ext cx="49636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котлована с водопонижающими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установками:</a:t>
            </a:r>
            <a:endParaRPr lang="ru-RU" sz="1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трубчатые колодцы;  2 — иглофильтры; 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коллекторы;   4 — шарниры  соединения иглофильтра с коллектором; 5 — насосы;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напорный отводной трубопровод; 7 — насосы для откачки атмосферных вод</a:t>
            </a:r>
          </a:p>
        </p:txBody>
      </p:sp>
      <p:pic>
        <p:nvPicPr>
          <p:cNvPr id="7" name="Рисунок 6" descr="http://tehlib.com/wp-content/uploads/2014/07/071414_1233_26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504" y="20282"/>
            <a:ext cx="4981375" cy="22565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66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188640"/>
            <a:ext cx="4464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иглофильтровые установки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99" y="650303"/>
            <a:ext cx="8928993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Легкие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иглофильтровые установки помимо иглофильтров включают также водосборный коллектор, объединяющий их в одну водопонизителъную систему, центробежные насосные агрегаты и отводящий трубопровод.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Погружают 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иглофильтры на глубину 7-8 м всего гидравлическим способом. </a:t>
            </a:r>
            <a:endParaRPr lang="ru-RU" sz="15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5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иглофильтр с присоединенным к нему шлангом от насоса поднимают краном в вертикальное положение, после чего включают насос. Вода, нагнетаемая по внутренней трубе иглофильтра) отталкивает шаровой клапан (кольцевой клапан при этом закрывает доступ в пространство между наружной и внутренней трубами) и поступает к наконечнику 25, выйдя из которого с большой скоростью, размывает грунт. </a:t>
            </a:r>
            <a:endParaRPr lang="ru-RU" sz="15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образуется скважина, в которую опускают иглофильтр. Расстояние между иглофильтрами принимают в зависимости от схемы их расположения (кольцевой или линейной), глубины водопонижения, типа насосного агрегата и гидрогеологических условий, 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обычно эти расстояния равны 0,75; 1,5, а иногда и 3 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5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Откачку воды из системы с легкими иглофильтрами производят насосным агрегатом, состоящим из центробежного насоса, соединенного с вакуум-насосом или вихревым самовсасывающим насосом. При откачке воды шаровой клапан иглофильтра под влиянием вакуума поднимается, а кольцевой клапан опускается, открывая путь грунтовой воде, поступающей во внутреннюю трубу через отверстия наружной трубы фильтра.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Легкие иглофильтры погружают в грунт способом гидроподмыва под действием собственного веса с помощью струи воды давлением 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0,3÷0,5 МПа,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размывающей грунт под наконечником фильтра, или монтируют в заранее пробуренные скважины. В глинистых и суглинистых грунтах допускается предварительная проработка ствола скважины трубой, снабженной наконечником с фрезой. Данные об установке фильтров заносят в журнал погружения иглофильтров.</a:t>
            </a:r>
          </a:p>
        </p:txBody>
      </p:sp>
    </p:spTree>
    <p:extLst>
      <p:ext uri="{BB962C8B-B14F-4D97-AF65-F5344CB8AC3E}">
        <p14:creationId xmlns:p14="http://schemas.microsoft.com/office/powerpoint/2010/main" val="38294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13" b="7432"/>
          <a:stretch/>
        </p:blipFill>
        <p:spPr bwMode="auto">
          <a:xfrm>
            <a:off x="90938" y="24342"/>
            <a:ext cx="5112568" cy="44127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927" y="34034"/>
            <a:ext cx="3824751" cy="44030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4725144"/>
            <a:ext cx="90820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Иглофильтры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общий вид иглофильтра; б — положение клапанов фильтрового звена при погружении иглофильтра; в — то же, при откачке грунтовой воды;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наружная труба;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2—внутренняя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фильтровальная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5 — кольца;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шаровой клапан;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стержень;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наконечник</a:t>
            </a:r>
          </a:p>
        </p:txBody>
      </p:sp>
    </p:spTree>
    <p:extLst>
      <p:ext uri="{BB962C8B-B14F-4D97-AF65-F5344CB8AC3E}">
        <p14:creationId xmlns:p14="http://schemas.microsoft.com/office/powerpoint/2010/main" val="384078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4/07/071414_1233_30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006" y="116632"/>
            <a:ext cx="5852146" cy="6192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12160" y="116632"/>
            <a:ext cx="3036804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легких </a:t>
            </a:r>
            <a:r>
              <a:rPr lang="ru-RU" sz="13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иглофильтровых</a:t>
            </a:r>
            <a:r>
              <a:rPr lang="ru-RU" sz="13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</a:t>
            </a:r>
            <a:r>
              <a:rPr lang="ru-RU" sz="13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общий вид иглофильтровой установки; б — погружение иглофильтров; г — водоприемное фильтровое звено иглофильтра в процессе откачки воды; д — то же, при гидравлическом погружении иглофильтра; в — иглофильтр в собранном виде;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гибкое соединение иглофильтра со всасывающим коллектором 2; 3 — насосный агрегат; 4 — опора;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иглофильтры; 6 — кран;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коллектор; 8 — шланг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— колонна для наращивания;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скважина; 11 — фильтровое звено иглофильтра; 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надфильтровая труба;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конец надфильтровой трубы; 14 — внутренняя труба;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шайба; 16 — муфта;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резиновое кольцо;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наружная перфорированная труба; 19 — проволочная обмотка; 20 — сетка; 21 — кольцевой клапан; 22 — седло клапана;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шаровой клапан;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ограничитель; </a:t>
            </a:r>
            <a:endParaRPr lang="ru-RU" sz="1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наконечник с зубчатой коронкой</a:t>
            </a:r>
          </a:p>
        </p:txBody>
      </p:sp>
    </p:spTree>
    <p:extLst>
      <p:ext uri="{BB962C8B-B14F-4D97-AF65-F5344CB8AC3E}">
        <p14:creationId xmlns:p14="http://schemas.microsoft.com/office/powerpoint/2010/main" val="175405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4/07/071414_1233_32.png">
            <a:hlinkClick r:id="rId2"/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329004" cy="4896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Объект 4" descr="http://tehlib.com/wp-content/uploads/2014/07/071414_1233_33.jpg"/>
          <p:cNvPicPr>
            <a:picLocks noGrp="1"/>
          </p:cNvPicPr>
          <p:nvPr>
            <p:ph sz="quarter" idx="13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72000" y="117577"/>
            <a:ext cx="4176464" cy="25913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 descr="http://tehlib.com/wp-content/uploads/2014/07/071414_1233_34.jpg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77002" y="2852936"/>
            <a:ext cx="4243469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504" y="5136032"/>
            <a:ext cx="871296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 легкими иглофильтровыми установками (ЛИУ):</a:t>
            </a:r>
          </a:p>
          <a:p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траншея с креплениями; 2 — всасывающий коллектор; 3 — соединительные патрубки (шланги);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 или вентиль; 5 — насосный агрегат; 6 — иглофильтры; 7 — пониженный уровень грунтовых вод; 8 — водоприемное (фильтровое) звено иглофильтра; 9 — проложенный трубопровод в траншее;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напорный трубопровод; 11 — сборный трубопровод; 12 — дренажная пригрузка;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иглофильтры верхнего яруса; 14 — то же, нижнего яруса; 15 — конечное положение депрессионной поверхности грунтовых вод; 16 — глиняный тампон; 17 — песчано-гравийная обсыпка.</a:t>
            </a:r>
          </a:p>
        </p:txBody>
      </p:sp>
    </p:spTree>
    <p:extLst>
      <p:ext uri="{BB962C8B-B14F-4D97-AF65-F5344CB8AC3E}">
        <p14:creationId xmlns:p14="http://schemas.microsoft.com/office/powerpoint/2010/main" val="38367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16632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иглофильтров может оказаться эффективным и для - водопонижения в слабопроницаемых грунтах, если под ними залегает более водопроницаемый слой. При этом иглофильтры заглубляют в нижний слой с обязательной их обсыпкой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время откачивания грунтовой воды через иглофильтры уровень ее понижается и вокруг каждого иглофильтра образуется воронка, ограниченная депрессионной кривой.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помощью легкой иглофильтровой установки уровень грунтовых вод можно понизить на глубину до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 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считая от оси насоса. Если необходимо понизить уровень воды на глубину более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 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иглофильтры устанавливают в два или три яруса или устраивают водопонижающие скважины.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Иглофильтры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уровень воды в которых понижается медленно или совсем не понижается, следует извлечь, промыть и установить вновь. 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иглофильтры присоединяют к общему всасывающему коллектору с помощью гибких шлангов, имеющих накидные гайки и проходные краны.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служат для регулирования пропускной способности иглофильтров и для отключения отдельных из них, в случае необходимости, от всасывающего коллектора. Коллектор укладывают с уклоном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0,002—0,005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 насоса.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3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vodotvedenie.u45082.netangels.ru/admin/ckfinder/userfiles/images/vodoponizhenie_iglofiltrami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48" y="0"/>
            <a:ext cx="91426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276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282</TotalTime>
  <Words>2491</Words>
  <Application>Microsoft Office PowerPoint</Application>
  <PresentationFormat>Экран (4:3)</PresentationFormat>
  <Paragraphs>207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Calibri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Возведение заглубленных и подземных сооружений</vt:lpstr>
      <vt:lpstr> </vt:lpstr>
      <vt:lpstr> Водопонижение с применением водоотлива, дренажа, иглофильтровых установок, водопонижающих (дренажных) систем  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  ТЕХНОЛОГИЯ ВОЗВЕДЕНИЯ ЗАГЛУБЛЕННЫХ И ПОДЗЕМНЫХ СООРУЖЕНИЙ. ВОДОПОНИЖЕНИЕ</dc:title>
  <dc:creator>User</dc:creator>
  <cp:lastModifiedBy>RePack by Diakov</cp:lastModifiedBy>
  <cp:revision>32</cp:revision>
  <dcterms:created xsi:type="dcterms:W3CDTF">2018-03-06T03:00:02Z</dcterms:created>
  <dcterms:modified xsi:type="dcterms:W3CDTF">2022-03-03T16:00:18Z</dcterms:modified>
</cp:coreProperties>
</file>